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72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mad Javad Parseh" initials="MJP" lastIdx="1" clrIdx="0">
    <p:extLst>
      <p:ext uri="{19B8F6BF-5375-455C-9EA6-DF929625EA0E}">
        <p15:presenceInfo xmlns:p15="http://schemas.microsoft.com/office/powerpoint/2012/main" userId="7c989c841340a4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82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61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46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01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5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77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9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3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26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47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0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1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651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1.wdp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3.wdp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83C2-DB77-4F08-8E4F-B9DAB3862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2E23A-A94E-48F0-8B1D-1AC09A467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296" y="3133839"/>
            <a:ext cx="10993546" cy="3293594"/>
          </a:xfrm>
        </p:spPr>
        <p:txBody>
          <a:bodyPr>
            <a:normAutofit/>
          </a:bodyPr>
          <a:lstStyle/>
          <a:p>
            <a:pPr algn="ctr"/>
            <a:r>
              <a:rPr lang="en-US" sz="4800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Chapter9: Morphological Operations</a:t>
            </a:r>
          </a:p>
          <a:p>
            <a:pPr algn="ctr"/>
            <a:endParaRPr lang="en-US" sz="2400" cap="none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Mohammad Javad Parseh</a:t>
            </a:r>
          </a:p>
          <a:p>
            <a:pPr algn="ctr"/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Jahrom University</a:t>
            </a:r>
          </a:p>
          <a:p>
            <a:pPr algn="ctr"/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 of Computer Engineering and Information Technology</a:t>
            </a:r>
          </a:p>
          <a:p>
            <a:pPr algn="ctr"/>
            <a:r>
              <a:rPr lang="en-US" sz="18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October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37859-89E8-4C02-882C-CEC395F53B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21" y="512237"/>
            <a:ext cx="1250958" cy="12509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774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Erosion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4E421F-97CA-4CBC-B125-C5B96CF2F72C}"/>
              </a:ext>
            </a:extLst>
          </p:cNvPr>
          <p:cNvGrpSpPr/>
          <p:nvPr/>
        </p:nvGrpSpPr>
        <p:grpSpPr>
          <a:xfrm>
            <a:off x="581192" y="2024245"/>
            <a:ext cx="11029616" cy="3861870"/>
            <a:chOff x="581192" y="2024245"/>
            <a:chExt cx="11029616" cy="38618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2B1CD4-F6F4-4365-95BC-231AB25E90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b="55425"/>
            <a:stretch/>
          </p:blipFill>
          <p:spPr>
            <a:xfrm>
              <a:off x="581192" y="2085080"/>
              <a:ext cx="5032580" cy="305696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542347A-D134-4879-B74D-7556C4F59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44575"/>
            <a:stretch/>
          </p:blipFill>
          <p:spPr>
            <a:xfrm>
              <a:off x="6578228" y="2085080"/>
              <a:ext cx="5032580" cy="3801035"/>
            </a:xfrm>
            <a:prstGeom prst="rect">
              <a:avLst/>
            </a:prstGeom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028E3C8-103E-4E6F-8845-2E2E8ED1B6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3106" y="2414274"/>
              <a:ext cx="475129" cy="2599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2D07886-F594-4ACD-A87B-234A913E7D3D}"/>
                </a:ext>
              </a:extLst>
            </p:cNvPr>
            <p:cNvSpPr txBox="1"/>
            <p:nvPr/>
          </p:nvSpPr>
          <p:spPr>
            <a:xfrm>
              <a:off x="3783106" y="2024245"/>
              <a:ext cx="2017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Reference 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552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Erosion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summary,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erosion process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first detects the boundary pixels of the object and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shrinks the boundary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by a certain number of pixels (1 pixel from the right in this case). </a:t>
            </a:r>
          </a:p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By repeating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this process through multiple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iterations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or by using a larger structuring element, the boundary pixels can be shrunk by several pixels.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2328225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Erosion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AA85C7-ABD3-4672-8741-6A219829B490}"/>
              </a:ext>
            </a:extLst>
          </p:cNvPr>
          <p:cNvGrpSpPr/>
          <p:nvPr/>
        </p:nvGrpSpPr>
        <p:grpSpPr>
          <a:xfrm>
            <a:off x="3047999" y="2076088"/>
            <a:ext cx="6096001" cy="4079756"/>
            <a:chOff x="3621741" y="2123498"/>
            <a:chExt cx="6096001" cy="407975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C3631B-05BD-4452-89F1-233C021E7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21741" y="2123498"/>
              <a:ext cx="6096000" cy="22378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ED8ACC1-B3D9-461F-9C97-CEBB205BC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21742" y="4361329"/>
              <a:ext cx="6096000" cy="1841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3773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Erosion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25ECDF-CC80-4236-B98E-3B8612A7E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188" y="2675470"/>
            <a:ext cx="10255624" cy="291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19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Grayscale Dilation and Erosion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Grayscale dilation and erosion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are similar to their binary counterparts.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grayscale erosion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the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bright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pixel values will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shrink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the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dark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pixels increase or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grow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</a:t>
            </a:r>
          </a:p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Small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bright objects will be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eliminated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by grayscale erosion and dark objects will grow. 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grayscale dilation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bright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pixels increase or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grow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dark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pixels decrease or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shrink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Similar to binary dilation, grayscale dilation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fills holes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4269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Grayscale Dilation and Erosion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1F9047-316D-4098-B39D-251224125E28}"/>
              </a:ext>
            </a:extLst>
          </p:cNvPr>
          <p:cNvGrpSpPr/>
          <p:nvPr/>
        </p:nvGrpSpPr>
        <p:grpSpPr>
          <a:xfrm>
            <a:off x="3348317" y="2158673"/>
            <a:ext cx="5495365" cy="4233161"/>
            <a:chOff x="2241176" y="1348403"/>
            <a:chExt cx="6768353" cy="52137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F4143F-ABFF-459E-9ED9-E007514F6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41176" y="1348403"/>
              <a:ext cx="6768353" cy="36964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7431ABE-0016-43AF-B760-9ACDE86F8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41176" y="5044811"/>
              <a:ext cx="6762914" cy="1517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5090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Opening and 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Opening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closing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operations are complex morphological operations. They are obtained by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combining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dilation and erosion. </a:t>
            </a:r>
          </a:p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Opening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defined as erosion followed by dilation of an image. The opening of the image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with a structuring element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denoted as:</a:t>
            </a:r>
          </a:p>
          <a:p>
            <a:pPr marL="0" indent="0" algn="just">
              <a:buNone/>
            </a:pPr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Closing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defined as dilation followed by erosion of an image. The closing of the image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with a structuring element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denoted as: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D52040-75C3-4694-9ECA-3575EE908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6011" y="4014251"/>
            <a:ext cx="3239977" cy="4949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FC294F-03E8-4882-8C1D-34152EED0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6010" y="5451883"/>
            <a:ext cx="3239977" cy="54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19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Opening and Closing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57068-53D4-4027-B93A-DD86BD8FB5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15674" y="2056615"/>
            <a:ext cx="5360651" cy="434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45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Opening and Closing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15DCD7-A22C-419D-92D4-845CF03F9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77920" y="2038685"/>
            <a:ext cx="5436160" cy="441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Opening and Closing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3E4120-4DA0-4AA3-88B8-12BAF7AD2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7435" y="2668304"/>
            <a:ext cx="8857129" cy="30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50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6E6A-336E-405A-A95E-8FA3FD02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9F41F-4364-4D04-9319-4F0854738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An important part of image analysis involves understanding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shape of the objects 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that image through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morphological operations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</a:t>
            </a:r>
          </a:p>
          <a:p>
            <a:pPr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Morphology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means form or structure. </a:t>
            </a:r>
          </a:p>
          <a:p>
            <a:pPr algn="just"/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morphological operations,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goal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to transform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structure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or form of the objects using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structuring element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These operations change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shape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size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of the objects in the image. </a:t>
            </a:r>
          </a:p>
          <a:p>
            <a:pPr algn="just"/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Morphological operations can be applied on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binary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grayscale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and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color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images.</a:t>
            </a:r>
          </a:p>
          <a:p>
            <a:pPr algn="just"/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We begin with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basic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morphological operations such as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dilation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erosion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opening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and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closing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then progress to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compound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operations such as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hit-or-miss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skeletonization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8414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Opening and Closing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AA2430-2B58-4C5D-B434-4B6F36736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5661" y="2690671"/>
            <a:ext cx="9100677" cy="30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09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Grayscale Opening and 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Grayscale opening and closing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are similar to their binary counterparts.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Erosion followed by dilation results in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opening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Dilation followed by erosion results in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closing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636238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Grayscale Opening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019E15-515F-4728-9CEE-4D9540DC0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6588" y="2088776"/>
            <a:ext cx="5378824" cy="437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62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Grayscale Closing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9763E6-ADAD-45D6-9226-BEABA1E9174F}"/>
              </a:ext>
            </a:extLst>
          </p:cNvPr>
          <p:cNvGrpSpPr/>
          <p:nvPr/>
        </p:nvGrpSpPr>
        <p:grpSpPr>
          <a:xfrm>
            <a:off x="581192" y="2108659"/>
            <a:ext cx="10864039" cy="3774141"/>
            <a:chOff x="581192" y="2108659"/>
            <a:chExt cx="10864039" cy="37741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136E22-045E-4FCC-B40A-5D9226D8B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192" y="2108659"/>
              <a:ext cx="5198345" cy="377414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95F9241-98BF-4FDD-AD56-01A8EEAD4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79537" y="2108659"/>
              <a:ext cx="5665694" cy="36685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5079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Hit-or-Miss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Hit-or-miss transformation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a morphological operation used in finding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specific patterns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in an image. 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Hit-or-miss is used to find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boundary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or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corner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pixels, and is also used for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thinning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thickening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Unlike the methods we have discussed so far, this method uses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more than one structuring element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all its variations to determine pixels that satisfy a specific pattern.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3911168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Hit-or-Miss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7A319-82C2-44C0-8D01-76044F519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6416" y="1952224"/>
            <a:ext cx="7239167" cy="454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19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Hit-or-Miss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6986929-26BA-4CCF-8D37-AD46F2F5FB31}"/>
              </a:ext>
            </a:extLst>
          </p:cNvPr>
          <p:cNvGrpSpPr/>
          <p:nvPr/>
        </p:nvGrpSpPr>
        <p:grpSpPr>
          <a:xfrm>
            <a:off x="3581046" y="2151530"/>
            <a:ext cx="5029907" cy="4329953"/>
            <a:chOff x="3281082" y="1209056"/>
            <a:chExt cx="7082118" cy="60965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F2C746-2912-4B78-849B-F76548E57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81082" y="1209056"/>
              <a:ext cx="7082118" cy="137187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38F2B5-B85D-4101-9D62-1DF474317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81083" y="2580932"/>
              <a:ext cx="7082117" cy="47247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3281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Hit-or-Miss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0E45B8-A021-4603-AA7C-A6DF5F1B1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6048" y="2349766"/>
            <a:ext cx="8759903" cy="38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10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9360-EBDD-4BF9-A7CC-25D26B69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28EE-8634-4F57-9F51-80E979C83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108784" cy="3678303"/>
          </a:xfrm>
        </p:spPr>
        <p:txBody>
          <a:bodyPr>
            <a:no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For this section, we will assume that there is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binary input image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foreground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pixels have a value of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1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while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background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pixels have a value of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0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dilation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operation allows the foreground pixels in an image to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grow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or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expand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This operation will also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fill small holes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an object. It is also used to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combine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objects that are close enough to each other but are not connected.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dilation of the image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with a structuring element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denoted as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 ⊕ 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341325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Dilation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888A84A-A31E-47D2-857C-F658C6317AE1}"/>
              </a:ext>
            </a:extLst>
          </p:cNvPr>
          <p:cNvGrpSpPr/>
          <p:nvPr/>
        </p:nvGrpSpPr>
        <p:grpSpPr>
          <a:xfrm>
            <a:off x="581192" y="2185609"/>
            <a:ext cx="11029616" cy="3883497"/>
            <a:chOff x="581192" y="2185609"/>
            <a:chExt cx="11029616" cy="388349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05E04E-1FAB-4116-9CED-FB501EF6E9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44444"/>
            <a:stretch/>
          </p:blipFill>
          <p:spPr>
            <a:xfrm>
              <a:off x="6350168" y="2259106"/>
              <a:ext cx="5260640" cy="381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96E425B-0CE3-4A9D-BBC4-46D888BEA5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b="55556"/>
            <a:stretch/>
          </p:blipFill>
          <p:spPr>
            <a:xfrm>
              <a:off x="581192" y="2259106"/>
              <a:ext cx="5260640" cy="3048000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1167035-342A-4368-BE48-89C00A729A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8941" y="2566883"/>
              <a:ext cx="475129" cy="2599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CF57F0-3556-40DD-820D-DB12B907BC90}"/>
                </a:ext>
              </a:extLst>
            </p:cNvPr>
            <p:cNvSpPr txBox="1"/>
            <p:nvPr/>
          </p:nvSpPr>
          <p:spPr>
            <a:xfrm>
              <a:off x="4078941" y="2185609"/>
              <a:ext cx="2017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Reference Value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A2BFC0-1237-45AB-9B77-8A4C38B5D442}"/>
              </a:ext>
            </a:extLst>
          </p:cNvPr>
          <p:cNvSpPr txBox="1"/>
          <p:nvPr/>
        </p:nvSpPr>
        <p:spPr>
          <a:xfrm>
            <a:off x="3801036" y="4704981"/>
            <a:ext cx="32273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37C82B-7832-455E-BB53-86D194AE94EE}"/>
              </a:ext>
            </a:extLst>
          </p:cNvPr>
          <p:cNvSpPr txBox="1"/>
          <p:nvPr/>
        </p:nvSpPr>
        <p:spPr>
          <a:xfrm>
            <a:off x="8453719" y="4480859"/>
            <a:ext cx="32273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C3E9FC-138D-4E4F-9559-0618752B8F69}"/>
              </a:ext>
            </a:extLst>
          </p:cNvPr>
          <p:cNvSpPr txBox="1"/>
          <p:nvPr/>
        </p:nvSpPr>
        <p:spPr>
          <a:xfrm>
            <a:off x="6723530" y="4498790"/>
            <a:ext cx="32273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B0374-6E1C-4A8F-B9E2-8F9CFC7DA8D9}"/>
              </a:ext>
            </a:extLst>
          </p:cNvPr>
          <p:cNvSpPr txBox="1"/>
          <p:nvPr/>
        </p:nvSpPr>
        <p:spPr>
          <a:xfrm>
            <a:off x="11053483" y="3783106"/>
            <a:ext cx="32273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B346A9-BC7A-488B-B52A-792293E1D3FA}"/>
              </a:ext>
            </a:extLst>
          </p:cNvPr>
          <p:cNvSpPr txBox="1"/>
          <p:nvPr/>
        </p:nvSpPr>
        <p:spPr>
          <a:xfrm>
            <a:off x="7899991" y="4806567"/>
            <a:ext cx="32273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AD2A91-E509-4C31-8FD6-166FB5D90E51}"/>
              </a:ext>
            </a:extLst>
          </p:cNvPr>
          <p:cNvSpPr txBox="1"/>
          <p:nvPr/>
        </p:nvSpPr>
        <p:spPr>
          <a:xfrm>
            <a:off x="8476889" y="5114344"/>
            <a:ext cx="32273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3D58B5-4B28-4258-B7B6-FCED1536D61B}"/>
              </a:ext>
            </a:extLst>
          </p:cNvPr>
          <p:cNvSpPr txBox="1"/>
          <p:nvPr/>
        </p:nvSpPr>
        <p:spPr>
          <a:xfrm>
            <a:off x="6751181" y="5413156"/>
            <a:ext cx="32273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891C1E-1B39-482E-BFF0-1C2B2FA5E50A}"/>
              </a:ext>
            </a:extLst>
          </p:cNvPr>
          <p:cNvSpPr txBox="1"/>
          <p:nvPr/>
        </p:nvSpPr>
        <p:spPr>
          <a:xfrm>
            <a:off x="8476889" y="5413155"/>
            <a:ext cx="32273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4C61DF-5B24-4D61-84B1-BE98E3A30715}"/>
              </a:ext>
            </a:extLst>
          </p:cNvPr>
          <p:cNvSpPr txBox="1"/>
          <p:nvPr/>
        </p:nvSpPr>
        <p:spPr>
          <a:xfrm>
            <a:off x="6751181" y="5682861"/>
            <a:ext cx="32273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242D29-12EA-47EF-B01B-43F0E0AC4E60}"/>
              </a:ext>
            </a:extLst>
          </p:cNvPr>
          <p:cNvSpPr txBox="1"/>
          <p:nvPr/>
        </p:nvSpPr>
        <p:spPr>
          <a:xfrm>
            <a:off x="8476889" y="5720932"/>
            <a:ext cx="32273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240100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Dilation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EC90C-F6E6-4E39-B4A2-F37D0DDFFC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281"/>
          <a:stretch/>
        </p:blipFill>
        <p:spPr>
          <a:xfrm>
            <a:off x="3142369" y="2142564"/>
            <a:ext cx="5907262" cy="41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48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Dilation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dilation process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first detects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boundary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pixels of the object and it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grows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the boundary by a certain number of pixels (1 pixel to the left in this case). 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By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repeating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this process through multiple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iterations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or by using a large structuring element, the boundary pixels can grow by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several pixels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13122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Dilation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FB543D-2C8B-4134-B6B8-2E1EADEB3DC8}"/>
              </a:ext>
            </a:extLst>
          </p:cNvPr>
          <p:cNvGrpSpPr/>
          <p:nvPr/>
        </p:nvGrpSpPr>
        <p:grpSpPr>
          <a:xfrm>
            <a:off x="3078879" y="2176220"/>
            <a:ext cx="6034242" cy="3881012"/>
            <a:chOff x="2008094" y="2274832"/>
            <a:chExt cx="4857334" cy="31240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09B0D6C-C37F-4517-92B7-1D148069B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08094" y="2274832"/>
              <a:ext cx="4857334" cy="21268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C8B159-8330-4759-916F-DD8CAFE4B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08094" y="4401672"/>
              <a:ext cx="4857334" cy="997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895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Dilation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0B1E7D-8E7C-40D5-AC5C-BA7B8179F5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58636" y="2926398"/>
            <a:ext cx="8074727" cy="299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20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Erosion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Erosion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used to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shrink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objects in an image by removing pixels from the boundary of that object. 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Erosion is opposite of dilation.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erosion of the image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with a structuring element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denoted as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 ⊖ 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421768959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19747</TotalTime>
  <Words>726</Words>
  <Application>Microsoft Office PowerPoint</Application>
  <PresentationFormat>Widescreen</PresentationFormat>
  <Paragraphs>83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CMR10</vt:lpstr>
      <vt:lpstr>Gill Sans MT</vt:lpstr>
      <vt:lpstr>Times New Roman</vt:lpstr>
      <vt:lpstr>Wingdings 2</vt:lpstr>
      <vt:lpstr>Dividend</vt:lpstr>
      <vt:lpstr>Digital Image Processing</vt:lpstr>
      <vt:lpstr>Introduction</vt:lpstr>
      <vt:lpstr>Dilation</vt:lpstr>
      <vt:lpstr>Dilation (cont.)</vt:lpstr>
      <vt:lpstr>Dilation (cont.)</vt:lpstr>
      <vt:lpstr>Dilation (cont.)</vt:lpstr>
      <vt:lpstr>Dilation (cont.)</vt:lpstr>
      <vt:lpstr>Dilation (cont.)</vt:lpstr>
      <vt:lpstr>Erosion</vt:lpstr>
      <vt:lpstr>Erosion (cont.)</vt:lpstr>
      <vt:lpstr>Erosion (cont.)</vt:lpstr>
      <vt:lpstr>Erosion (cont.)</vt:lpstr>
      <vt:lpstr>Erosion (cont.)</vt:lpstr>
      <vt:lpstr>Grayscale Dilation and Erosion</vt:lpstr>
      <vt:lpstr>Grayscale Dilation and Erosion (cont.)</vt:lpstr>
      <vt:lpstr>Opening and Closing</vt:lpstr>
      <vt:lpstr>Opening and Closing (cont.)</vt:lpstr>
      <vt:lpstr>Opening and Closing (cont.)</vt:lpstr>
      <vt:lpstr>Opening and Closing (cont.)</vt:lpstr>
      <vt:lpstr>Opening and Closing (cont.)</vt:lpstr>
      <vt:lpstr>Grayscale Opening and Closing</vt:lpstr>
      <vt:lpstr>Grayscale Opening</vt:lpstr>
      <vt:lpstr>Grayscale Closing</vt:lpstr>
      <vt:lpstr>Hit-or-Miss</vt:lpstr>
      <vt:lpstr>Hit-or-Miss (cont.)</vt:lpstr>
      <vt:lpstr>Hit-or-Miss (cont.)</vt:lpstr>
      <vt:lpstr>Hit-or-Miss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Mohammad Javad Parseh</dc:creator>
  <cp:lastModifiedBy>Mohammad Javad Parseh</cp:lastModifiedBy>
  <cp:revision>550</cp:revision>
  <dcterms:created xsi:type="dcterms:W3CDTF">2024-09-27T23:09:34Z</dcterms:created>
  <dcterms:modified xsi:type="dcterms:W3CDTF">2025-01-02T04:50:36Z</dcterms:modified>
</cp:coreProperties>
</file>